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Century Gothic"/>
      <p:regular r:id="rId27"/>
      <p:bold r:id="rId28"/>
      <p:italic r:id="rId29"/>
      <p:boldItalic r:id="rId30"/>
    </p:embeddedFont>
    <p:embeddedFont>
      <p:font typeface="Questrial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F23239E-71B6-4A66-A64B-B50E25FE0111}">
  <a:tblStyle styleId="{AF23239E-71B6-4A66-A64B-B50E25FE0111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E7E6"/>
          </a:solidFill>
        </a:fill>
      </a:tcStyle>
    </a:wholeTbl>
    <a:band1H>
      <a:tcTxStyle/>
      <a:tcStyle>
        <a:fill>
          <a:solidFill>
            <a:srgbClr val="E0CCCA"/>
          </a:solidFill>
        </a:fill>
      </a:tcStyle>
    </a:band1H>
    <a:band2H>
      <a:tcTxStyle/>
    </a:band2H>
    <a:band1V>
      <a:tcTxStyle/>
      <a:tcStyle>
        <a:fill>
          <a:solidFill>
            <a:srgbClr val="E0CCCA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estrial-regular.fntdata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859388156_4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4859388156_4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83d163f6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483d163f6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859388156_4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859388156_4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4859388156_4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83d163f6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483d163f6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83d163f6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483d163f6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83d163f6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483d163f6d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83d163f6d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83d163f6d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483d163f6d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83d163f6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83d163f6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483d163f6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859388156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859388156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4859388156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95e6e671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495e6e671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859388156_6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4859388156_6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859388156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4859388156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4859388156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859388156_6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4859388156_6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4859388156_6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>
            <p:ph type="ctrTitle"/>
          </p:nvPr>
        </p:nvSpPr>
        <p:spPr>
          <a:xfrm>
            <a:off x="1941910" y="1885950"/>
            <a:ext cx="6686549" cy="1697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Century Gothic"/>
              <a:buNone/>
              <a:defRPr sz="4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1941910" y="3583035"/>
            <a:ext cx="6686549" cy="84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750"/>
              </a:spcBef>
              <a:spcAft>
                <a:spcPts val="0"/>
              </a:spcAft>
              <a:buSzPts val="135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105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2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"/>
          <p:cNvSpPr/>
          <p:nvPr/>
        </p:nvSpPr>
        <p:spPr>
          <a:xfrm>
            <a:off x="0" y="3242858"/>
            <a:ext cx="1308489" cy="583942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398860" y="3397155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type="title"/>
          </p:nvPr>
        </p:nvSpPr>
        <p:spPr>
          <a:xfrm>
            <a:off x="1941910" y="457200"/>
            <a:ext cx="6686549" cy="2337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1941910" y="3265535"/>
            <a:ext cx="6686549" cy="1166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1"/>
          <p:cNvSpPr/>
          <p:nvPr/>
        </p:nvSpPr>
        <p:spPr>
          <a:xfrm flipH="1" rot="10800000">
            <a:off x="-3141" y="238363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398860" y="2433105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>
            <p:ph type="title"/>
          </p:nvPr>
        </p:nvSpPr>
        <p:spPr>
          <a:xfrm>
            <a:off x="2137462" y="457200"/>
            <a:ext cx="6295445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1" type="body"/>
          </p:nvPr>
        </p:nvSpPr>
        <p:spPr>
          <a:xfrm>
            <a:off x="2456259" y="2628900"/>
            <a:ext cx="5652416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Font typeface="Century Gothic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50"/>
              <a:buFont typeface="Century Gothic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2" type="body"/>
          </p:nvPr>
        </p:nvSpPr>
        <p:spPr>
          <a:xfrm>
            <a:off x="1941910" y="3265535"/>
            <a:ext cx="6686549" cy="1166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 flipH="1" rot="10800000">
            <a:off x="-3141" y="238363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398860" y="2433105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2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4" name="Google Shape;124;p12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>
            <a:off x="1941910" y="1828800"/>
            <a:ext cx="6686550" cy="20436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" type="body"/>
          </p:nvPr>
        </p:nvSpPr>
        <p:spPr>
          <a:xfrm>
            <a:off x="1941910" y="3886200"/>
            <a:ext cx="6686550" cy="54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35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/>
          <p:nvPr/>
        </p:nvSpPr>
        <p:spPr>
          <a:xfrm flipH="1" rot="10800000">
            <a:off x="-3141" y="3683794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398860" y="3737316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2137462" y="457200"/>
            <a:ext cx="6295445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1941909" y="3257550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50"/>
              <a:buFont typeface="Century Gothic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2" type="body"/>
          </p:nvPr>
        </p:nvSpPr>
        <p:spPr>
          <a:xfrm>
            <a:off x="1941910" y="3886200"/>
            <a:ext cx="6686550" cy="54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35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4"/>
          <p:cNvSpPr/>
          <p:nvPr/>
        </p:nvSpPr>
        <p:spPr>
          <a:xfrm flipH="1" rot="10800000">
            <a:off x="-3141" y="3683794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398860" y="3737316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1941910" y="470555"/>
            <a:ext cx="6686549" cy="2160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1941909" y="3257550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50"/>
              <a:buFont typeface="Century Gothic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2" type="body"/>
          </p:nvPr>
        </p:nvSpPr>
        <p:spPr>
          <a:xfrm>
            <a:off x="1941910" y="3886200"/>
            <a:ext cx="6686550" cy="54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35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 flipH="1" rot="10800000">
            <a:off x="-3141" y="3683794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398860" y="3737316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 rot="5400000">
            <a:off x="3827860" y="-285750"/>
            <a:ext cx="2914650" cy="66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6"/>
          <p:cNvSpPr/>
          <p:nvPr/>
        </p:nvSpPr>
        <p:spPr>
          <a:xfrm flipH="1" rot="10800000">
            <a:off x="-3141" y="53578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398860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 rot="5400000">
            <a:off x="5817528" y="1624135"/>
            <a:ext cx="3962863" cy="1655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 rot="5400000">
            <a:off x="2389353" y="23110"/>
            <a:ext cx="3962863" cy="4857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7"/>
          <p:cNvSpPr/>
          <p:nvPr/>
        </p:nvSpPr>
        <p:spPr>
          <a:xfrm flipH="1" rot="10800000">
            <a:off x="-3141" y="53578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398860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type="ctrTitle"/>
          </p:nvPr>
        </p:nvSpPr>
        <p:spPr>
          <a:xfrm>
            <a:off x="1941910" y="1885950"/>
            <a:ext cx="66864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Questrial"/>
              <a:buNone/>
              <a:defRPr sz="405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1941910" y="3583035"/>
            <a:ext cx="6686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>
                <a:solidFill>
                  <a:srgbClr val="595959"/>
                </a:solidFill>
              </a:defRPr>
            </a:lvl1pPr>
            <a:lvl2pPr lvl="1" rtl="0" algn="ctr">
              <a:spcBef>
                <a:spcPts val="75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750"/>
              </a:spcBef>
              <a:spcAft>
                <a:spcPts val="0"/>
              </a:spcAft>
              <a:buSzPts val="105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>
            <a:off x="0" y="3242858"/>
            <a:ext cx="1308489" cy="583942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398860" y="339715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1944694" y="468082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1" type="body"/>
          </p:nvPr>
        </p:nvSpPr>
        <p:spPr>
          <a:xfrm>
            <a:off x="1941909" y="1600200"/>
            <a:ext cx="66864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0"/>
          <p:cNvSpPr/>
          <p:nvPr/>
        </p:nvSpPr>
        <p:spPr>
          <a:xfrm flipH="1" rot="10800000">
            <a:off x="-3141" y="53578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>
            <p:ph idx="12" type="sldNum"/>
          </p:nvPr>
        </p:nvSpPr>
        <p:spPr>
          <a:xfrm>
            <a:off x="398860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1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1"/>
          <p:cNvSpPr/>
          <p:nvPr/>
        </p:nvSpPr>
        <p:spPr>
          <a:xfrm flipH="1" rot="10800000">
            <a:off x="-3141" y="53578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398860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"/>
          <p:cNvSpPr txBox="1"/>
          <p:nvPr>
            <p:ph idx="1" type="body"/>
          </p:nvPr>
        </p:nvSpPr>
        <p:spPr>
          <a:xfrm>
            <a:off x="1941909" y="1600200"/>
            <a:ext cx="6686550" cy="2833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"/>
          <p:cNvSpPr/>
          <p:nvPr/>
        </p:nvSpPr>
        <p:spPr>
          <a:xfrm flipH="1" rot="10800000">
            <a:off x="-3141" y="53578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398860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1941910" y="1544063"/>
            <a:ext cx="66864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Questrial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1941910" y="2647597"/>
            <a:ext cx="66864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595959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9" name="Google Shape;219;p22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2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2"/>
          <p:cNvSpPr/>
          <p:nvPr/>
        </p:nvSpPr>
        <p:spPr>
          <a:xfrm flipH="1" rot="10800000">
            <a:off x="-3141" y="238363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 txBox="1"/>
          <p:nvPr>
            <p:ph idx="12" type="sldNum"/>
          </p:nvPr>
        </p:nvSpPr>
        <p:spPr>
          <a:xfrm>
            <a:off x="398860" y="243310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1944694" y="468082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3"/>
          <p:cNvSpPr txBox="1"/>
          <p:nvPr>
            <p:ph idx="1" type="body"/>
          </p:nvPr>
        </p:nvSpPr>
        <p:spPr>
          <a:xfrm>
            <a:off x="1941909" y="1600200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2" type="body"/>
          </p:nvPr>
        </p:nvSpPr>
        <p:spPr>
          <a:xfrm>
            <a:off x="5393060" y="1594666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3"/>
          <p:cNvSpPr/>
          <p:nvPr/>
        </p:nvSpPr>
        <p:spPr>
          <a:xfrm flipH="1" rot="10800000">
            <a:off x="-3141" y="53578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398860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1944694" y="468082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4"/>
          <p:cNvSpPr txBox="1"/>
          <p:nvPr>
            <p:ph idx="1" type="body"/>
          </p:nvPr>
        </p:nvSpPr>
        <p:spPr>
          <a:xfrm>
            <a:off x="2204530" y="1479527"/>
            <a:ext cx="2994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34" name="Google Shape;234;p24"/>
          <p:cNvSpPr txBox="1"/>
          <p:nvPr>
            <p:ph idx="2" type="body"/>
          </p:nvPr>
        </p:nvSpPr>
        <p:spPr>
          <a:xfrm>
            <a:off x="1941909" y="1911725"/>
            <a:ext cx="32571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24"/>
          <p:cNvSpPr txBox="1"/>
          <p:nvPr>
            <p:ph idx="3" type="body"/>
          </p:nvPr>
        </p:nvSpPr>
        <p:spPr>
          <a:xfrm>
            <a:off x="5629972" y="1477106"/>
            <a:ext cx="2999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36" name="Google Shape;236;p24"/>
          <p:cNvSpPr txBox="1"/>
          <p:nvPr>
            <p:ph idx="4" type="body"/>
          </p:nvPr>
        </p:nvSpPr>
        <p:spPr>
          <a:xfrm>
            <a:off x="5375218" y="1909304"/>
            <a:ext cx="32541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24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4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4"/>
          <p:cNvSpPr/>
          <p:nvPr/>
        </p:nvSpPr>
        <p:spPr>
          <a:xfrm flipH="1" rot="10800000">
            <a:off x="-3141" y="53578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4"/>
          <p:cNvSpPr txBox="1"/>
          <p:nvPr>
            <p:ph idx="12" type="sldNum"/>
          </p:nvPr>
        </p:nvSpPr>
        <p:spPr>
          <a:xfrm>
            <a:off x="398860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1944694" y="468082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5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5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5"/>
          <p:cNvSpPr/>
          <p:nvPr/>
        </p:nvSpPr>
        <p:spPr>
          <a:xfrm flipH="1" rot="10800000">
            <a:off x="-3141" y="53578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 txBox="1"/>
          <p:nvPr>
            <p:ph idx="12" type="sldNum"/>
          </p:nvPr>
        </p:nvSpPr>
        <p:spPr>
          <a:xfrm>
            <a:off x="398860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1941910" y="334566"/>
            <a:ext cx="2628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Questrial"/>
              <a:buNone/>
              <a:defRPr b="0"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4742259" y="334567"/>
            <a:ext cx="3886200" cy="4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2" type="body"/>
          </p:nvPr>
        </p:nvSpPr>
        <p:spPr>
          <a:xfrm>
            <a:off x="1941910" y="1198960"/>
            <a:ext cx="26289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251" name="Google Shape;251;p26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6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6"/>
          <p:cNvSpPr/>
          <p:nvPr/>
        </p:nvSpPr>
        <p:spPr>
          <a:xfrm flipH="1" rot="10800000">
            <a:off x="-3141" y="53578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398860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1941910" y="3600450"/>
            <a:ext cx="66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Questrial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7"/>
          <p:cNvSpPr/>
          <p:nvPr>
            <p:ph idx="2" type="pic"/>
          </p:nvPr>
        </p:nvSpPr>
        <p:spPr>
          <a:xfrm>
            <a:off x="1941909" y="476224"/>
            <a:ext cx="66864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1941910" y="4025504"/>
            <a:ext cx="66864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259" name="Google Shape;259;p27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7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7"/>
          <p:cNvSpPr/>
          <p:nvPr/>
        </p:nvSpPr>
        <p:spPr>
          <a:xfrm flipH="1" rot="10800000">
            <a:off x="-3141" y="3683792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 txBox="1"/>
          <p:nvPr>
            <p:ph idx="12" type="sldNum"/>
          </p:nvPr>
        </p:nvSpPr>
        <p:spPr>
          <a:xfrm>
            <a:off x="398860" y="373731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1941910" y="457200"/>
            <a:ext cx="66864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Questrial"/>
              <a:buNone/>
              <a:defRPr b="0" sz="36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1941910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595959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" name="Google Shape;266;p28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8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8"/>
          <p:cNvSpPr/>
          <p:nvPr/>
        </p:nvSpPr>
        <p:spPr>
          <a:xfrm flipH="1" rot="10800000">
            <a:off x="-3141" y="238363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 txBox="1"/>
          <p:nvPr>
            <p:ph idx="12" type="sldNum"/>
          </p:nvPr>
        </p:nvSpPr>
        <p:spPr>
          <a:xfrm>
            <a:off x="398860" y="243310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Questrial"/>
              <a:buNone/>
              <a:defRPr b="0" sz="36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2456259" y="2628900"/>
            <a:ext cx="5652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200"/>
              <a:buFont typeface="Questrial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Font typeface="Questrial"/>
              <a:buNone/>
              <a:defRPr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50"/>
              <a:buFont typeface="Questrial"/>
              <a:buNone/>
              <a:defRPr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00"/>
              <a:buFont typeface="Questrial"/>
              <a:buNone/>
              <a:defRPr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00"/>
              <a:buFont typeface="Questrial"/>
              <a:buNone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29"/>
          <p:cNvSpPr txBox="1"/>
          <p:nvPr>
            <p:ph idx="2" type="body"/>
          </p:nvPr>
        </p:nvSpPr>
        <p:spPr>
          <a:xfrm>
            <a:off x="1941910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595959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4" name="Google Shape;274;p29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9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9"/>
          <p:cNvSpPr/>
          <p:nvPr/>
        </p:nvSpPr>
        <p:spPr>
          <a:xfrm flipH="1" rot="10800000">
            <a:off x="-3141" y="238363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 txBox="1"/>
          <p:nvPr>
            <p:ph idx="12" type="sldNum"/>
          </p:nvPr>
        </p:nvSpPr>
        <p:spPr>
          <a:xfrm>
            <a:off x="398860" y="243310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9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1941910" y="1828800"/>
            <a:ext cx="66864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Questrial"/>
              <a:buNone/>
              <a:defRPr b="0"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1941910" y="3886200"/>
            <a:ext cx="6686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>
                <a:solidFill>
                  <a:srgbClr val="595959"/>
                </a:solidFill>
              </a:defRPr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30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0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0"/>
          <p:cNvSpPr/>
          <p:nvPr/>
        </p:nvSpPr>
        <p:spPr>
          <a:xfrm flipH="1" rot="10800000">
            <a:off x="-3141" y="3683792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 txBox="1"/>
          <p:nvPr>
            <p:ph idx="12" type="sldNum"/>
          </p:nvPr>
        </p:nvSpPr>
        <p:spPr>
          <a:xfrm>
            <a:off x="398860" y="373731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Questrial"/>
              <a:buNone/>
              <a:defRPr b="0" sz="36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1941909" y="3257550"/>
            <a:ext cx="668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Font typeface="Questrial"/>
              <a:buNone/>
              <a:defRPr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50"/>
              <a:buFont typeface="Questrial"/>
              <a:buNone/>
              <a:defRPr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00"/>
              <a:buFont typeface="Questrial"/>
              <a:buNone/>
              <a:defRPr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00"/>
              <a:buFont typeface="Questrial"/>
              <a:buNone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1"/>
          <p:cNvSpPr txBox="1"/>
          <p:nvPr>
            <p:ph idx="2" type="body"/>
          </p:nvPr>
        </p:nvSpPr>
        <p:spPr>
          <a:xfrm>
            <a:off x="1941910" y="3886200"/>
            <a:ext cx="6686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>
                <a:solidFill>
                  <a:srgbClr val="595959"/>
                </a:solidFill>
              </a:defRPr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31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1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1"/>
          <p:cNvSpPr/>
          <p:nvPr/>
        </p:nvSpPr>
        <p:spPr>
          <a:xfrm flipH="1" rot="10800000">
            <a:off x="-3141" y="3683792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 txBox="1"/>
          <p:nvPr>
            <p:ph idx="12" type="sldNum"/>
          </p:nvPr>
        </p:nvSpPr>
        <p:spPr>
          <a:xfrm>
            <a:off x="398860" y="373731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"/>
          <p:cNvSpPr/>
          <p:nvPr/>
        </p:nvSpPr>
        <p:spPr>
          <a:xfrm flipH="1" rot="10800000">
            <a:off x="-3141" y="53578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398860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1941910" y="470555"/>
            <a:ext cx="66864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Questrial"/>
              <a:buNone/>
              <a:defRPr b="0"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1941909" y="3257550"/>
            <a:ext cx="668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Font typeface="Questrial"/>
              <a:buNone/>
              <a:defRPr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50"/>
              <a:buFont typeface="Questrial"/>
              <a:buNone/>
              <a:defRPr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00"/>
              <a:buFont typeface="Questrial"/>
              <a:buNone/>
              <a:defRPr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00"/>
              <a:buFont typeface="Questrial"/>
              <a:buNone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32"/>
          <p:cNvSpPr txBox="1"/>
          <p:nvPr>
            <p:ph idx="2" type="body"/>
          </p:nvPr>
        </p:nvSpPr>
        <p:spPr>
          <a:xfrm>
            <a:off x="1941910" y="3886200"/>
            <a:ext cx="6686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350"/>
              <a:buNone/>
              <a:defRPr>
                <a:solidFill>
                  <a:srgbClr val="595959"/>
                </a:solidFill>
              </a:defRPr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32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32"/>
          <p:cNvSpPr/>
          <p:nvPr/>
        </p:nvSpPr>
        <p:spPr>
          <a:xfrm flipH="1" rot="10800000">
            <a:off x="-3141" y="3683792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"/>
          <p:cNvSpPr txBox="1"/>
          <p:nvPr>
            <p:ph idx="12" type="sldNum"/>
          </p:nvPr>
        </p:nvSpPr>
        <p:spPr>
          <a:xfrm>
            <a:off x="398860" y="373731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1944694" y="468082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3"/>
          <p:cNvSpPr txBox="1"/>
          <p:nvPr>
            <p:ph idx="1" type="body"/>
          </p:nvPr>
        </p:nvSpPr>
        <p:spPr>
          <a:xfrm rot="5400000">
            <a:off x="3828009" y="-285750"/>
            <a:ext cx="2914500" cy="6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33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3"/>
          <p:cNvSpPr/>
          <p:nvPr/>
        </p:nvSpPr>
        <p:spPr>
          <a:xfrm flipH="1" rot="10800000">
            <a:off x="-3141" y="53578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398860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 rot="5400000">
            <a:off x="5817460" y="1624204"/>
            <a:ext cx="3963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 rot="5400000">
            <a:off x="2389209" y="23104"/>
            <a:ext cx="3963000" cy="48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34"/>
          <p:cNvSpPr/>
          <p:nvPr/>
        </p:nvSpPr>
        <p:spPr>
          <a:xfrm flipH="1" rot="10800000">
            <a:off x="-3141" y="535780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398860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type="title"/>
          </p:nvPr>
        </p:nvSpPr>
        <p:spPr>
          <a:xfrm>
            <a:off x="1941910" y="1544063"/>
            <a:ext cx="6686549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" type="body"/>
          </p:nvPr>
        </p:nvSpPr>
        <p:spPr>
          <a:xfrm>
            <a:off x="1941910" y="2647597"/>
            <a:ext cx="6686549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/>
          <p:nvPr/>
        </p:nvSpPr>
        <p:spPr>
          <a:xfrm flipH="1" rot="10800000">
            <a:off x="-3141" y="238363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398860" y="2433105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1941909" y="1600200"/>
            <a:ext cx="3235398" cy="2833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2" type="body"/>
          </p:nvPr>
        </p:nvSpPr>
        <p:spPr>
          <a:xfrm>
            <a:off x="5393060" y="1594666"/>
            <a:ext cx="3235398" cy="2833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/>
          <p:nvPr/>
        </p:nvSpPr>
        <p:spPr>
          <a:xfrm flipH="1" rot="10800000">
            <a:off x="-3141" y="53578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398860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2204530" y="1479527"/>
            <a:ext cx="299454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9" name="Google Shape;79;p7"/>
          <p:cNvSpPr txBox="1"/>
          <p:nvPr>
            <p:ph idx="2" type="body"/>
          </p:nvPr>
        </p:nvSpPr>
        <p:spPr>
          <a:xfrm>
            <a:off x="1941909" y="1911725"/>
            <a:ext cx="3257170" cy="2515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3" type="body"/>
          </p:nvPr>
        </p:nvSpPr>
        <p:spPr>
          <a:xfrm>
            <a:off x="5629972" y="1477106"/>
            <a:ext cx="299925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1" name="Google Shape;81;p7"/>
          <p:cNvSpPr txBox="1"/>
          <p:nvPr>
            <p:ph idx="4" type="body"/>
          </p:nvPr>
        </p:nvSpPr>
        <p:spPr>
          <a:xfrm>
            <a:off x="5375218" y="1909304"/>
            <a:ext cx="3254006" cy="2515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 flipH="1" rot="10800000">
            <a:off x="-3141" y="53578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 txBox="1"/>
          <p:nvPr>
            <p:ph idx="12" type="sldNum"/>
          </p:nvPr>
        </p:nvSpPr>
        <p:spPr>
          <a:xfrm>
            <a:off x="398860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 flipH="1" rot="10800000">
            <a:off x="-3141" y="53578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398860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title"/>
          </p:nvPr>
        </p:nvSpPr>
        <p:spPr>
          <a:xfrm>
            <a:off x="1941910" y="334566"/>
            <a:ext cx="2628899" cy="732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entury Gothic"/>
              <a:buNone/>
              <a:defRPr b="0"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4742259" y="334567"/>
            <a:ext cx="3886200" cy="4061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2900" lvl="0" marL="457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body"/>
          </p:nvPr>
        </p:nvSpPr>
        <p:spPr>
          <a:xfrm>
            <a:off x="1941910" y="1198960"/>
            <a:ext cx="2628899" cy="319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96" name="Google Shape;96;p9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/>
          <p:nvPr/>
        </p:nvSpPr>
        <p:spPr>
          <a:xfrm flipH="1" rot="10800000">
            <a:off x="-3141" y="535782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398860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>
            <p:ph type="title"/>
          </p:nvPr>
        </p:nvSpPr>
        <p:spPr>
          <a:xfrm>
            <a:off x="1941910" y="3600450"/>
            <a:ext cx="668655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/>
          <p:nvPr>
            <p:ph idx="2" type="pic"/>
          </p:nvPr>
        </p:nvSpPr>
        <p:spPr>
          <a:xfrm>
            <a:off x="1941909" y="476224"/>
            <a:ext cx="6686550" cy="2891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1941910" y="4025504"/>
            <a:ext cx="6686550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04" name="Google Shape;104;p10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0"/>
          <p:cNvSpPr/>
          <p:nvPr/>
        </p:nvSpPr>
        <p:spPr>
          <a:xfrm flipH="1" rot="10800000">
            <a:off x="-3141" y="3683794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398860" y="3737316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11" name="Google Shape;11;p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1"/>
          <p:cNvGrpSpPr/>
          <p:nvPr/>
        </p:nvGrpSpPr>
        <p:grpSpPr>
          <a:xfrm>
            <a:off x="20417" y="-589"/>
            <a:ext cx="1767506" cy="5140529"/>
            <a:chOff x="6627813" y="194833"/>
            <a:chExt cx="1952625" cy="5678918"/>
          </a:xfrm>
        </p:grpSpPr>
        <p:sp>
          <p:nvSpPr>
            <p:cNvPr id="24" name="Google Shape;24;p1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"/>
          <p:cNvSpPr txBox="1"/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1"/>
          <p:cNvSpPr txBox="1"/>
          <p:nvPr>
            <p:ph idx="1" type="body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•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5275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•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575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575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1"/>
          <p:cNvSpPr txBox="1"/>
          <p:nvPr>
            <p:ph idx="10" type="dt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1"/>
          <p:cNvSpPr txBox="1"/>
          <p:nvPr>
            <p:ph idx="11" type="ftr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Google Shape;41;p1"/>
          <p:cNvSpPr txBox="1"/>
          <p:nvPr>
            <p:ph idx="12" type="sldNum"/>
          </p:nvPr>
        </p:nvSpPr>
        <p:spPr>
          <a:xfrm>
            <a:off x="398860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8"/>
          <p:cNvGrpSpPr/>
          <p:nvPr/>
        </p:nvGrpSpPr>
        <p:grpSpPr>
          <a:xfrm>
            <a:off x="-12" y="171449"/>
            <a:ext cx="2138625" cy="4978942"/>
            <a:chOff x="2487613" y="285750"/>
            <a:chExt cx="2428875" cy="5654676"/>
          </a:xfrm>
        </p:grpSpPr>
        <p:sp>
          <p:nvSpPr>
            <p:cNvPr id="166" name="Google Shape;166;p18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2573338" y="2817813"/>
              <a:ext cx="700088" cy="2835274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3148013" y="1282700"/>
              <a:ext cx="1768475" cy="3448051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20451" y="-588"/>
            <a:ext cx="1767516" cy="5140556"/>
            <a:chOff x="6627813" y="194833"/>
            <a:chExt cx="1952625" cy="5678918"/>
          </a:xfrm>
        </p:grpSpPr>
        <p:sp>
          <p:nvSpPr>
            <p:cNvPr id="179" name="Google Shape;179;p18"/>
            <p:cNvSpPr/>
            <p:nvPr/>
          </p:nvSpPr>
          <p:spPr>
            <a:xfrm>
              <a:off x="6627813" y="194833"/>
              <a:ext cx="409575" cy="3646489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7037388" y="3811588"/>
              <a:ext cx="457200" cy="1852614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8"/>
          <p:cNvSpPr/>
          <p:nvPr/>
        </p:nvSpPr>
        <p:spPr>
          <a:xfrm>
            <a:off x="0" y="0"/>
            <a:ext cx="137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 txBox="1"/>
          <p:nvPr>
            <p:ph type="title"/>
          </p:nvPr>
        </p:nvSpPr>
        <p:spPr>
          <a:xfrm>
            <a:off x="1944694" y="468082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Questrial"/>
              <a:buNone/>
              <a:defRPr b="0" i="0" sz="27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1" type="body"/>
          </p:nvPr>
        </p:nvSpPr>
        <p:spPr>
          <a:xfrm>
            <a:off x="1941909" y="1600200"/>
            <a:ext cx="66864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•"/>
              <a:defRPr b="0" i="0" sz="135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048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95275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•"/>
              <a:defRPr b="0" i="0" sz="105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8575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8575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8575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8575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8575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8575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•"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10" type="dt"/>
          </p:nvPr>
        </p:nvSpPr>
        <p:spPr>
          <a:xfrm>
            <a:off x="7771210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11" type="ftr"/>
          </p:nvPr>
        </p:nvSpPr>
        <p:spPr>
          <a:xfrm>
            <a:off x="1941910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12" type="sldNum"/>
          </p:nvPr>
        </p:nvSpPr>
        <p:spPr>
          <a:xfrm>
            <a:off x="398860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hyperlink" Target="https://public.tableau.com/profile/priya.mehrotra#!/vizhome/country-dep-gdp/Sheet1?publish=yes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23" name="Google Shape;323;p35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 txBox="1"/>
          <p:nvPr>
            <p:ph type="ctrTitle"/>
          </p:nvPr>
        </p:nvSpPr>
        <p:spPr>
          <a:xfrm>
            <a:off x="395523" y="557525"/>
            <a:ext cx="58413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entury Gothic"/>
              <a:buNone/>
            </a:pPr>
            <a:r>
              <a:rPr b="1" lang="en-US" sz="5000">
                <a:solidFill>
                  <a:schemeClr val="accent1"/>
                </a:solidFill>
              </a:rPr>
              <a:t>Mental Health:</a:t>
            </a:r>
            <a:br>
              <a:rPr b="1" lang="en-US" sz="5000">
                <a:solidFill>
                  <a:schemeClr val="accent1"/>
                </a:solidFill>
              </a:rPr>
            </a:br>
            <a:r>
              <a:rPr b="1" lang="en-US" sz="5000">
                <a:solidFill>
                  <a:schemeClr val="accent1"/>
                </a:solidFill>
              </a:rPr>
              <a:t>A Worldwide View</a:t>
            </a:r>
            <a:br>
              <a:rPr b="1" lang="en-US" sz="2000">
                <a:solidFill>
                  <a:schemeClr val="accent1"/>
                </a:solidFill>
              </a:rPr>
            </a:br>
            <a:r>
              <a:rPr b="1" lang="en-US" sz="2000">
                <a:solidFill>
                  <a:schemeClr val="accent1"/>
                </a:solidFill>
              </a:rPr>
              <a:t>MSBD5005: Data Visualization</a:t>
            </a:r>
            <a:br>
              <a:rPr b="1" lang="en-US" sz="2000">
                <a:solidFill>
                  <a:schemeClr val="accent1"/>
                </a:solidFill>
              </a:rPr>
            </a:br>
            <a:r>
              <a:rPr b="1" lang="en-US" sz="2000">
                <a:solidFill>
                  <a:schemeClr val="accent1"/>
                </a:solidFill>
              </a:rPr>
              <a:t>Project Presentation</a:t>
            </a:r>
            <a:endParaRPr b="1" sz="2000">
              <a:solidFill>
                <a:schemeClr val="accent1"/>
              </a:solidFill>
            </a:endParaRPr>
          </a:p>
        </p:txBody>
      </p:sp>
      <p:graphicFrame>
        <p:nvGraphicFramePr>
          <p:cNvPr id="325" name="Google Shape;325;p35"/>
          <p:cNvGraphicFramePr/>
          <p:nvPr/>
        </p:nvGraphicFramePr>
        <p:xfrm>
          <a:off x="1223617" y="4247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{AF23239E-71B6-4A66-A64B-B50E25FE0111}</a:tableStyleId>
              </a:tblPr>
              <a:tblGrid>
                <a:gridCol w="2664300"/>
                <a:gridCol w="4032450"/>
              </a:tblGrid>
              <a:tr h="288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mbria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BANERJEE, Rohini (20543577)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mbria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RAMALINGAM, Poojaa (20214528)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mbria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MEHROTRA, Priya (20580317)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mbria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PALANIYAPPAN VELUMANI, Reshika (20544313)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  <p:pic>
        <p:nvPicPr>
          <p:cNvPr id="326" name="Google Shape;3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837" y="557525"/>
            <a:ext cx="2883888" cy="22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93" name="Google Shape;393;p44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287550" y="1756249"/>
            <a:ext cx="85689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Mental Health Comorbidity: Suicide and Drug Abuse</a:t>
            </a:r>
            <a:endParaRPr b="1" sz="48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99" name="Google Shape;399;p45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63" y="735200"/>
            <a:ext cx="8672070" cy="400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3" y="4511179"/>
            <a:ext cx="8672076" cy="47159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>
            <p:ph type="title"/>
          </p:nvPr>
        </p:nvSpPr>
        <p:spPr>
          <a:xfrm>
            <a:off x="172300" y="0"/>
            <a:ext cx="8971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Worldwide Suicide Rate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26" y="725600"/>
            <a:ext cx="7740348" cy="413355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 txBox="1"/>
          <p:nvPr>
            <p:ph type="title"/>
          </p:nvPr>
        </p:nvSpPr>
        <p:spPr>
          <a:xfrm>
            <a:off x="172300" y="0"/>
            <a:ext cx="8971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Suicide: A Continent Based View</a:t>
            </a:r>
            <a:endParaRPr b="1" sz="3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414" name="Google Shape;414;p47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 txBox="1"/>
          <p:nvPr/>
        </p:nvSpPr>
        <p:spPr>
          <a:xfrm>
            <a:off x="179512" y="1648420"/>
            <a:ext cx="878497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#BreakTheStigma:</a:t>
            </a:r>
            <a:br>
              <a:rPr b="1" i="0" lang="en-US" sz="4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 Social Media Delusion?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420" name="Google Shape;420;p48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 txBox="1"/>
          <p:nvPr>
            <p:ph type="title"/>
          </p:nvPr>
        </p:nvSpPr>
        <p:spPr>
          <a:xfrm>
            <a:off x="172300" y="0"/>
            <a:ext cx="8971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Mental Health Tweet: Sentiment Analysis</a:t>
            </a:r>
            <a:endParaRPr/>
          </a:p>
        </p:txBody>
      </p:sp>
      <p:grpSp>
        <p:nvGrpSpPr>
          <p:cNvPr id="422" name="Google Shape;422;p48"/>
          <p:cNvGrpSpPr/>
          <p:nvPr/>
        </p:nvGrpSpPr>
        <p:grpSpPr>
          <a:xfrm>
            <a:off x="233800" y="765675"/>
            <a:ext cx="8697475" cy="1943125"/>
            <a:chOff x="233800" y="537075"/>
            <a:chExt cx="8697475" cy="1943125"/>
          </a:xfrm>
        </p:grpSpPr>
        <p:pic>
          <p:nvPicPr>
            <p:cNvPr id="423" name="Google Shape;42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00" y="537075"/>
              <a:ext cx="4208900" cy="194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8"/>
            <p:cNvSpPr/>
            <p:nvPr/>
          </p:nvSpPr>
          <p:spPr>
            <a:xfrm>
              <a:off x="4676350" y="1177425"/>
              <a:ext cx="521700" cy="186000"/>
            </a:xfrm>
            <a:prstGeom prst="leftArrow">
              <a:avLst>
                <a:gd fmla="val 34838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8"/>
            <p:cNvSpPr txBox="1"/>
            <p:nvPr/>
          </p:nvSpPr>
          <p:spPr>
            <a:xfrm>
              <a:off x="5371175" y="861675"/>
              <a:ext cx="3560100" cy="8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Geographic location of tweets related to mental health</a:t>
              </a:r>
              <a:endPara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48"/>
          <p:cNvGrpSpPr/>
          <p:nvPr/>
        </p:nvGrpSpPr>
        <p:grpSpPr>
          <a:xfrm>
            <a:off x="423450" y="2106975"/>
            <a:ext cx="8720551" cy="3044900"/>
            <a:chOff x="423450" y="2106975"/>
            <a:chExt cx="8720551" cy="3044900"/>
          </a:xfrm>
        </p:grpSpPr>
        <p:pic>
          <p:nvPicPr>
            <p:cNvPr id="427" name="Google Shape;427;p48"/>
            <p:cNvPicPr preferRelativeResize="0"/>
            <p:nvPr/>
          </p:nvPicPr>
          <p:blipFill>
            <a:blip r:embed="rId5">
              <a:alphaModFix amt="85000"/>
            </a:blip>
            <a:stretch>
              <a:fillRect/>
            </a:stretch>
          </p:blipFill>
          <p:spPr>
            <a:xfrm>
              <a:off x="3300050" y="2106975"/>
              <a:ext cx="5843951" cy="304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48"/>
            <p:cNvSpPr/>
            <p:nvPr/>
          </p:nvSpPr>
          <p:spPr>
            <a:xfrm rot="10800000">
              <a:off x="2738650" y="3692025"/>
              <a:ext cx="485700" cy="186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8"/>
            <p:cNvSpPr txBox="1"/>
            <p:nvPr/>
          </p:nvSpPr>
          <p:spPr>
            <a:xfrm>
              <a:off x="423450" y="3302475"/>
              <a:ext cx="2239500" cy="9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="1" lang="en-US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ord cloud (words </a:t>
              </a:r>
              <a:r>
                <a:rPr b="1" lang="en-US" sz="1800" u="sng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not </a:t>
              </a:r>
              <a:r>
                <a:rPr b="1" lang="en-US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based on geographic region):</a:t>
              </a:r>
              <a:endPara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434" name="Google Shape;434;p49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9"/>
          <p:cNvSpPr txBox="1"/>
          <p:nvPr/>
        </p:nvSpPr>
        <p:spPr>
          <a:xfrm>
            <a:off x="6027525" y="154925"/>
            <a:ext cx="1487700" cy="1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9"/>
          <p:cNvSpPr txBox="1"/>
          <p:nvPr/>
        </p:nvSpPr>
        <p:spPr>
          <a:xfrm>
            <a:off x="181700" y="2480775"/>
            <a:ext cx="7302600" cy="268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49"/>
          <p:cNvGrpSpPr/>
          <p:nvPr/>
        </p:nvGrpSpPr>
        <p:grpSpPr>
          <a:xfrm>
            <a:off x="181700" y="2480775"/>
            <a:ext cx="8955050" cy="2681951"/>
            <a:chOff x="181700" y="2480775"/>
            <a:chExt cx="8955050" cy="2681951"/>
          </a:xfrm>
        </p:grpSpPr>
        <p:pic>
          <p:nvPicPr>
            <p:cNvPr id="438" name="Google Shape;438;p49"/>
            <p:cNvPicPr preferRelativeResize="0"/>
            <p:nvPr/>
          </p:nvPicPr>
          <p:blipFill rotWithShape="1">
            <a:blip r:embed="rId4">
              <a:alphaModFix/>
            </a:blip>
            <a:srcRect b="0" l="0" r="0" t="6323"/>
            <a:stretch/>
          </p:blipFill>
          <p:spPr>
            <a:xfrm>
              <a:off x="181700" y="2480775"/>
              <a:ext cx="7302577" cy="26819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39" name="Google Shape;439;p49"/>
            <p:cNvSpPr txBox="1"/>
            <p:nvPr/>
          </p:nvSpPr>
          <p:spPr>
            <a:xfrm>
              <a:off x="7442950" y="3196875"/>
              <a:ext cx="1693800" cy="13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600" u="sng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Lexical Dispersion Plot</a:t>
              </a:r>
              <a:r>
                <a:rPr b="1" lang="en-US" sz="16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b="1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What do self-help related books concentrate on?</a:t>
              </a:r>
              <a:endParaRPr b="1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49"/>
          <p:cNvGrpSpPr/>
          <p:nvPr/>
        </p:nvGrpSpPr>
        <p:grpSpPr>
          <a:xfrm>
            <a:off x="212700" y="133675"/>
            <a:ext cx="8924050" cy="2266575"/>
            <a:chOff x="212700" y="133675"/>
            <a:chExt cx="8924050" cy="2266575"/>
          </a:xfrm>
        </p:grpSpPr>
        <p:grpSp>
          <p:nvGrpSpPr>
            <p:cNvPr id="441" name="Google Shape;441;p49"/>
            <p:cNvGrpSpPr/>
            <p:nvPr/>
          </p:nvGrpSpPr>
          <p:grpSpPr>
            <a:xfrm>
              <a:off x="212700" y="133675"/>
              <a:ext cx="8924050" cy="2266575"/>
              <a:chOff x="212700" y="133675"/>
              <a:chExt cx="8924050" cy="2266575"/>
            </a:xfrm>
          </p:grpSpPr>
          <p:pic>
            <p:nvPicPr>
              <p:cNvPr id="442" name="Google Shape;442;p4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2700" y="133675"/>
                <a:ext cx="7302599" cy="2266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3" name="Google Shape;443;p49"/>
              <p:cNvSpPr txBox="1"/>
              <p:nvPr/>
            </p:nvSpPr>
            <p:spPr>
              <a:xfrm>
                <a:off x="7442950" y="566175"/>
                <a:ext cx="1693800" cy="140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 u="sng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Emotion Stacked Bar Graph</a:t>
                </a:r>
                <a:r>
                  <a:rPr b="1" lang="en-US" sz="16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  <a:endParaRPr b="1" sz="16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time of the day do people become sad? </a:t>
                </a:r>
                <a:endParaRPr b="1" sz="16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4" name="Google Shape;444;p49"/>
            <p:cNvSpPr txBox="1"/>
            <p:nvPr/>
          </p:nvSpPr>
          <p:spPr>
            <a:xfrm>
              <a:off x="5992125" y="173100"/>
              <a:ext cx="1487700" cy="13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449" name="Google Shape;449;p50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0"/>
          <p:cNvSpPr txBox="1"/>
          <p:nvPr/>
        </p:nvSpPr>
        <p:spPr>
          <a:xfrm>
            <a:off x="350850" y="2117850"/>
            <a:ext cx="84423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Mental Health: An Overall 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19225"/>
            <a:ext cx="8839199" cy="41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>
            <p:ph type="title"/>
          </p:nvPr>
        </p:nvSpPr>
        <p:spPr>
          <a:xfrm>
            <a:off x="250" y="0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Parallel Coordinates: An Overall Analysis</a:t>
            </a: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2"/>
          <p:cNvPicPr preferRelativeResize="0"/>
          <p:nvPr/>
        </p:nvPicPr>
        <p:blipFill rotWithShape="1">
          <a:blip r:embed="rId3">
            <a:alphaModFix/>
          </a:blip>
          <a:srcRect b="0" l="0" r="0" t="9173"/>
          <a:stretch/>
        </p:blipFill>
        <p:spPr>
          <a:xfrm>
            <a:off x="152400" y="929550"/>
            <a:ext cx="8839199" cy="409124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2"/>
          <p:cNvSpPr txBox="1"/>
          <p:nvPr>
            <p:ph type="title"/>
          </p:nvPr>
        </p:nvSpPr>
        <p:spPr>
          <a:xfrm>
            <a:off x="100" y="0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GDP, Drugs and Depression: A Closer Look</a:t>
            </a: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>
            <p:ph type="title"/>
          </p:nvPr>
        </p:nvSpPr>
        <p:spPr>
          <a:xfrm>
            <a:off x="100" y="0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Summary of Inferences</a:t>
            </a:r>
            <a:endParaRPr/>
          </a:p>
        </p:txBody>
      </p:sp>
      <p:sp>
        <p:nvSpPr>
          <p:cNvPr id="471" name="Google Shape;471;p53"/>
          <p:cNvSpPr txBox="1"/>
          <p:nvPr>
            <p:ph idx="1" type="body"/>
          </p:nvPr>
        </p:nvSpPr>
        <p:spPr>
          <a:xfrm>
            <a:off x="333400" y="871725"/>
            <a:ext cx="8563500" cy="4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98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Higher the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GDP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of a country,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more number of people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suffer from mental health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related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issues.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High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number of people in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technology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based companies tend to suffer from mental illness.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There is still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not enough awareness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and support for mental health in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workplaces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There is a high correlation between Substance Abuse and Depression.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Greenland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has the highest number of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Suicide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rates in a year.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Higher number of tweets with a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negative sentiment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occurs during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early morning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late night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Australia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has the highest number of people suffering from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Bipolar Disorder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Most of the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European countries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 have high </a:t>
            </a: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Eating Disorders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31" name="Google Shape;331;p36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150" y="9975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Problem Statement and Inspiration</a:t>
            </a:r>
            <a:endParaRPr/>
          </a:p>
        </p:txBody>
      </p:sp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540700" y="873300"/>
            <a:ext cx="8394000" cy="4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9875" lvl="0" marL="257175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sz="1800" u="sng">
                <a:latin typeface="Calibri"/>
                <a:ea typeface="Calibri"/>
                <a:cs typeface="Calibri"/>
                <a:sym typeface="Calibri"/>
              </a:rPr>
              <a:t>Inspiration: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39712" lvl="1" marL="557213" rtl="0" algn="just">
              <a:spcBef>
                <a:spcPts val="75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Brain disorders have a stigma that other illnesses do not have. Yet, there is no health without mental health.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39712" lvl="1" marL="557213" rtl="0" algn="just">
              <a:spcBef>
                <a:spcPts val="75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Mental health and substance use disorders are still significantly under-reported. This is true across all countries, but particularly in lower incomes where data is scarce.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5412" lvl="1" marL="557213" rtl="0" algn="just">
              <a:spcBef>
                <a:spcPts val="75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57175" rtl="0" algn="just">
              <a:spcBef>
                <a:spcPts val="75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b="1" lang="en-US" sz="1800" u="sng">
                <a:latin typeface="Calibri"/>
                <a:ea typeface="Calibri"/>
                <a:cs typeface="Calibri"/>
                <a:sym typeface="Calibri"/>
              </a:rPr>
              <a:t>Problem Statement: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4312" lvl="1" marL="557212" rtl="0" algn="just">
              <a:spcBef>
                <a:spcPts val="75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GDP v/s Mental Health: Does Money Buy Happiness?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4312" lvl="1" marL="557212" rtl="0" algn="just">
              <a:spcBef>
                <a:spcPts val="75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Mental Health and Employment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4312" lvl="1" marL="557212" rtl="0" algn="just">
              <a:spcBef>
                <a:spcPts val="75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Mental Health Comorbidity: Suicide and Drug Abuse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4312" lvl="1" marL="557212" rtl="0" algn="just">
              <a:spcBef>
                <a:spcPts val="75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#BreakTheStigma: A Social Media Delusion?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25412" lvl="1" marL="557213" rtl="0" algn="just">
              <a:spcBef>
                <a:spcPts val="75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476" name="Google Shape;476;p54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54"/>
          <p:cNvGrpSpPr/>
          <p:nvPr/>
        </p:nvGrpSpPr>
        <p:grpSpPr>
          <a:xfrm>
            <a:off x="1583664" y="1401908"/>
            <a:ext cx="5976664" cy="3110729"/>
            <a:chOff x="1547664" y="1635646"/>
            <a:chExt cx="5976664" cy="3110729"/>
          </a:xfrm>
        </p:grpSpPr>
        <p:sp>
          <p:nvSpPr>
            <p:cNvPr id="478" name="Google Shape;478;p54"/>
            <p:cNvSpPr txBox="1"/>
            <p:nvPr/>
          </p:nvSpPr>
          <p:spPr>
            <a:xfrm>
              <a:off x="1547664" y="1635646"/>
              <a:ext cx="597666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Thank You!</a:t>
              </a:r>
              <a:endParaRPr b="1" sz="7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9" name="Google Shape;479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6738" y="2691675"/>
              <a:ext cx="3918525" cy="2054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38" name="Google Shape;338;p37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/>
        </p:nvSpPr>
        <p:spPr>
          <a:xfrm>
            <a:off x="179512" y="1648420"/>
            <a:ext cx="878497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Does Money Buy Happiness?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GDP &amp; Mental Health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45" name="Google Shape;345;p38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7037" l="20104" r="23124" t="8519"/>
          <a:stretch/>
        </p:blipFill>
        <p:spPr>
          <a:xfrm>
            <a:off x="1363058" y="204788"/>
            <a:ext cx="6417884" cy="4733925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pic>
        <p:nvPicPr>
          <p:cNvPr id="347" name="Google Shape;34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2750" y="4492825"/>
            <a:ext cx="1038702" cy="5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52" name="Google Shape;352;p39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525" y="857025"/>
            <a:ext cx="7368950" cy="414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4" name="Google Shape;354;p39"/>
          <p:cNvSpPr txBox="1"/>
          <p:nvPr/>
        </p:nvSpPr>
        <p:spPr>
          <a:xfrm>
            <a:off x="1684051" y="149036"/>
            <a:ext cx="577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Top 10 GDP Nations vs People with Depressive Disorders over a period of 30 years</a:t>
            </a:r>
            <a:endParaRPr b="1"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2750" y="4492825"/>
            <a:ext cx="1038702" cy="5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60" name="Google Shape;360;p40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 rotWithShape="1">
          <a:blip r:embed="rId4">
            <a:alphaModFix/>
          </a:blip>
          <a:srcRect b="0" l="0" r="42879" t="0"/>
          <a:stretch/>
        </p:blipFill>
        <p:spPr>
          <a:xfrm>
            <a:off x="3840125" y="110401"/>
            <a:ext cx="5017373" cy="4941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/>
        </p:nvSpPr>
        <p:spPr>
          <a:xfrm>
            <a:off x="320850" y="1163675"/>
            <a:ext cx="3196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Packed Bubble Visualization showing Top 10 GDP Nations</a:t>
            </a:r>
            <a:endParaRPr b="1"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2750" y="4492825"/>
            <a:ext cx="1038702" cy="5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68" name="Google Shape;368;p41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/>
        </p:nvSpPr>
        <p:spPr>
          <a:xfrm>
            <a:off x="346075" y="2148175"/>
            <a:ext cx="8568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Mental Health and Employment</a:t>
            </a:r>
            <a:endParaRPr b="1" sz="4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75" name="Google Shape;375;p42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2"/>
          <p:cNvPicPr preferRelativeResize="0"/>
          <p:nvPr/>
        </p:nvPicPr>
        <p:blipFill rotWithShape="1">
          <a:blip r:embed="rId4">
            <a:alphaModFix/>
          </a:blip>
          <a:srcRect b="3785" l="5539" r="3194" t="13385"/>
          <a:stretch/>
        </p:blipFill>
        <p:spPr>
          <a:xfrm>
            <a:off x="3153075" y="1076125"/>
            <a:ext cx="5493176" cy="37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2"/>
          <p:cNvSpPr txBox="1"/>
          <p:nvPr>
            <p:ph idx="4294967295" type="title"/>
          </p:nvPr>
        </p:nvSpPr>
        <p:spPr>
          <a:xfrm>
            <a:off x="172300" y="0"/>
            <a:ext cx="8971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Conventional Age Distribution w.r.t Population</a:t>
            </a:r>
            <a:endParaRPr b="1" sz="3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450" y="1076113"/>
            <a:ext cx="2150150" cy="370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ental health" id="384" name="Google Shape;384;p43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9970"/>
            <a:ext cx="9144000" cy="514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725" y="151750"/>
            <a:ext cx="2814125" cy="23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575" y="151750"/>
            <a:ext cx="2814125" cy="23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9725" y="2643475"/>
            <a:ext cx="2814127" cy="24208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6575" y="2608481"/>
            <a:ext cx="2814125" cy="249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